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7" r:id="rId4"/>
    <p:sldId id="285" r:id="rId5"/>
    <p:sldId id="283" r:id="rId6"/>
    <p:sldId id="280" r:id="rId7"/>
    <p:sldId id="277" r:id="rId8"/>
    <p:sldId id="276" r:id="rId9"/>
    <p:sldId id="274" r:id="rId10"/>
    <p:sldId id="296" r:id="rId11"/>
    <p:sldId id="272" r:id="rId12"/>
    <p:sldId id="297" r:id="rId13"/>
    <p:sldId id="267" r:id="rId14"/>
    <p:sldId id="266" r:id="rId15"/>
    <p:sldId id="265" r:id="rId16"/>
    <p:sldId id="292" r:id="rId17"/>
    <p:sldId id="264" r:id="rId18"/>
    <p:sldId id="263" r:id="rId19"/>
    <p:sldId id="293" r:id="rId20"/>
    <p:sldId id="262" r:id="rId21"/>
    <p:sldId id="261" r:id="rId22"/>
    <p:sldId id="260" r:id="rId23"/>
    <p:sldId id="259" r:id="rId24"/>
    <p:sldId id="294" r:id="rId25"/>
    <p:sldId id="295" r:id="rId2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/>
    <p:restoredTop sz="84187"/>
  </p:normalViewPr>
  <p:slideViewPr>
    <p:cSldViewPr snapToGrid="0">
      <p:cViewPr varScale="1">
        <p:scale>
          <a:sx n="129" d="100"/>
          <a:sy n="129" d="100"/>
        </p:scale>
        <p:origin x="2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F0628-139A-4D49-82F6-7473CF9F39A6}" type="datetimeFigureOut">
              <a:rPr lang="en-CN" smtClean="0"/>
              <a:t>2023/2/3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363A4-1F5B-6E4D-AECC-AA78CCD2CB9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5511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>
              <a:buFontTx/>
              <a:buNone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放在镜像名后的是命令，这里我们希望有个交互式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Shell，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因此用的是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sh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/bash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。</a:t>
            </a:r>
          </a:p>
          <a:p>
            <a:pPr algn="l" latinLnBrk="1">
              <a:buFontTx/>
              <a:buNone/>
            </a:pPr>
            <a:endParaRPr lang="en-US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 algn="l" latinLnBrk="1">
              <a:buFontTx/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https://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docs.docker.com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/engine/reference/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commandline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/run/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38523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64660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80479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串行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52490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并行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87211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一个container</a:t>
            </a:r>
            <a:r>
              <a:rPr lang="zh-CN" altLang="en-US" dirty="0"/>
              <a:t>，顺序执行处理</a:t>
            </a:r>
            <a:endParaRPr lang="en-US" altLang="zh-CN" dirty="0"/>
          </a:p>
          <a:p>
            <a:endParaRPr 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92117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6575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进行大量数据运算的时候</a:t>
            </a:r>
            <a:r>
              <a:rPr lang="zh-CN" altLang="en-US" dirty="0"/>
              <a:t>，使用并行计算，就很高效了。这也是第一节课中，提到云计算在大数据处理中的应用。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70983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基于相同volume – my-data(volume name) 创建的container</a:t>
            </a:r>
            <a:r>
              <a:rPr lang="zh-CN" altLang="en-US" dirty="0"/>
              <a:t>，所有他们共享相同的存储。把数据</a:t>
            </a:r>
            <a:r>
              <a:rPr lang="en-US" altLang="zh-CN" dirty="0"/>
              <a:t>copy</a:t>
            </a:r>
            <a:r>
              <a:rPr lang="zh-CN" altLang="en-US" dirty="0"/>
              <a:t>到这个</a:t>
            </a:r>
            <a:r>
              <a:rPr lang="en-US" altLang="zh-CN" dirty="0"/>
              <a:t>volume</a:t>
            </a:r>
            <a:r>
              <a:rPr lang="zh-CN" altLang="en-US" dirty="0"/>
              <a:t>里，进行处理。每个</a:t>
            </a:r>
            <a:r>
              <a:rPr lang="en-US" altLang="zh-CN" dirty="0"/>
              <a:t>container</a:t>
            </a:r>
            <a:r>
              <a:rPr lang="zh-CN" altLang="en-US" dirty="0"/>
              <a:t>处理一部分，最终得到</a:t>
            </a:r>
            <a:r>
              <a:rPr lang="en-US" altLang="zh-CN" dirty="0"/>
              <a:t>combine</a:t>
            </a:r>
            <a:r>
              <a:rPr lang="zh-CN" altLang="en-US" dirty="0"/>
              <a:t>之后的结果。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37130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大数据data.txt</a:t>
            </a:r>
            <a:r>
              <a:rPr lang="zh-CN" altLang="en-US" dirty="0"/>
              <a:t> 复制到</a:t>
            </a:r>
            <a:r>
              <a:rPr lang="en-US" altLang="zh-CN" dirty="0"/>
              <a:t>my-data</a:t>
            </a:r>
            <a:r>
              <a:rPr lang="zh-CN" altLang="en-US" dirty="0"/>
              <a:t>，然后写一个程序，</a:t>
            </a:r>
            <a:r>
              <a:rPr lang="en-US" altLang="zh-CN" dirty="0" err="1"/>
              <a:t>datap.py</a:t>
            </a:r>
            <a:endParaRPr lang="en-US" altLang="zh-CN" dirty="0"/>
          </a:p>
          <a:p>
            <a:endParaRPr lang="en-US" dirty="0"/>
          </a:p>
          <a:p>
            <a:r>
              <a:rPr lang="en-US" dirty="0" err="1"/>
              <a:t>每个containe分别执行datap.py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Command lien </a:t>
            </a:r>
            <a:r>
              <a:rPr lang="en-US" dirty="0" err="1"/>
              <a:t>args</a:t>
            </a:r>
            <a:r>
              <a:rPr lang="en-CN" dirty="0"/>
              <a:t> </a:t>
            </a:r>
            <a:r>
              <a:rPr lang="en-CN" dirty="0">
                <a:sym typeface="Wingdings" pitchFamily="2" charset="2"/>
              </a:rPr>
              <a:t> </a:t>
            </a:r>
            <a:r>
              <a:rPr lang="en-CN" dirty="0"/>
              <a:t> 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19584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/>
              <a:t> mode 3, </a:t>
            </a:r>
            <a:r>
              <a:rPr lang="en-US" dirty="0" err="1"/>
              <a:t>然后分到不同的containe处理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76591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50372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 </a:t>
            </a:r>
            <a:r>
              <a:rPr lang="en-US" dirty="0" err="1"/>
              <a:t>文件copy到volume的才会被保存</a:t>
            </a:r>
            <a:r>
              <a:rPr lang="zh-CN" altLang="en-US" dirty="0"/>
              <a:t>，只到</a:t>
            </a:r>
            <a:r>
              <a:rPr lang="en-US" altLang="zh-CN" dirty="0"/>
              <a:t>container</a:t>
            </a:r>
            <a:r>
              <a:rPr lang="zh-CN" altLang="en-US" dirty="0"/>
              <a:t>的不会。再次手动验证一下。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9d </a:t>
            </a:r>
            <a:r>
              <a:rPr lang="en-US" dirty="0" err="1"/>
              <a:t>表示container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????Walk through docker volume docs</a:t>
            </a:r>
            <a:endParaRPr lang="en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8676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不同的Linux系统用的bash不一样</a:t>
            </a:r>
            <a:r>
              <a:rPr lang="zh-CN" altLang="en-US" dirty="0"/>
              <a:t>，请参照上次课程里的链接。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98479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前面我们已经初步介绍了cluster</a:t>
            </a:r>
            <a:r>
              <a:rPr lang="zh-CN" altLang="en-US" dirty="0"/>
              <a:t> </a:t>
            </a:r>
            <a:r>
              <a:rPr lang="en-US" altLang="zh-CN" dirty="0"/>
              <a:t>manager</a:t>
            </a:r>
            <a:r>
              <a:rPr lang="zh-CN" altLang="en-US" dirty="0"/>
              <a:t>能够接受处理的指令方法。那么，在此基础上，还有</a:t>
            </a:r>
            <a:r>
              <a:rPr lang="en-US" altLang="zh-CN" dirty="0"/>
              <a:t>copy</a:t>
            </a:r>
            <a:r>
              <a:rPr lang="zh-CN" altLang="en-US" dirty="0"/>
              <a:t>的操作。</a:t>
            </a:r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7907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</a:t>
            </a:r>
            <a:r>
              <a:rPr lang="en-CN" dirty="0"/>
              <a:t>opy</a:t>
            </a:r>
            <a:r>
              <a:rPr lang="zh-CN" altLang="en-US" dirty="0"/>
              <a:t>可</a:t>
            </a:r>
            <a:r>
              <a:rPr lang="en-CN" dirty="0"/>
              <a:t>执行.sh脚本到每个container中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15037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0451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抛出异常的错误</a:t>
            </a:r>
            <a:r>
              <a:rPr lang="zh-CN" altLang="en-US" dirty="0"/>
              <a:t>，见 </a:t>
            </a:r>
            <a:r>
              <a:rPr lang="en-US" altLang="zh-CN" dirty="0"/>
              <a:t>Docker</a:t>
            </a:r>
            <a:r>
              <a:rPr lang="zh-CN" altLang="en-US" dirty="0"/>
              <a:t> </a:t>
            </a:r>
            <a:r>
              <a:rPr lang="en-US" altLang="zh-CN" dirty="0"/>
              <a:t>SDK for python</a:t>
            </a:r>
            <a:r>
              <a:rPr lang="zh-CN" altLang="en-US" dirty="0"/>
              <a:t>里每个</a:t>
            </a:r>
            <a:r>
              <a:rPr lang="en-US" altLang="zh-CN" dirty="0"/>
              <a:t>method</a:t>
            </a:r>
            <a:r>
              <a:rPr lang="zh-CN" altLang="en-US" dirty="0"/>
              <a:t>的介绍。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95334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CN" dirty="0"/>
              <a:t>ache errors </a:t>
            </a:r>
          </a:p>
          <a:p>
            <a:endParaRPr lang="en-CN" dirty="0"/>
          </a:p>
          <a:p>
            <a:r>
              <a:rPr lang="en-US" dirty="0"/>
              <a:t>T</a:t>
            </a:r>
            <a:r>
              <a:rPr lang="en-CN" dirty="0"/>
              <a:t>ry </a:t>
            </a:r>
          </a:p>
          <a:p>
            <a:endParaRPr lang="en-CN" dirty="0"/>
          </a:p>
          <a:p>
            <a:r>
              <a:rPr lang="en-US" dirty="0"/>
              <a:t>E</a:t>
            </a:r>
            <a:r>
              <a:rPr lang="en-CN" dirty="0"/>
              <a:t>xcept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64944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深入介绍如何创建image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363A4-1F5B-6E4D-AECC-AA78CCD2CB95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9855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BA009-5054-FFF9-0304-3EC84EB05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8E04B-5453-8B56-B2F9-20A4BF63C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F35D6-DD26-7650-16BC-F8B9581E2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D7D2-339A-024F-8D50-D2731D8CC79F}" type="datetimeFigureOut">
              <a:rPr lang="en-CN" smtClean="0"/>
              <a:t>2023/2/3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12F4A-BE3B-916E-3BE7-2AF7EB6A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F1239-99E2-9EB8-9EF0-AD70CFE4D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5464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8266-37C6-491E-DA91-2DADD94BF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F9603-E2A0-1A60-7810-988A5DB3C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69162-76DB-AD4C-4023-ADE494BB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D7D2-339A-024F-8D50-D2731D8CC79F}" type="datetimeFigureOut">
              <a:rPr lang="en-CN" smtClean="0"/>
              <a:t>2023/2/3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00C7C-D6E1-4A8A-16EF-ABA19830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517CB-2568-E257-8151-36C8C4D3C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114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79A3E-E1DC-4665-8E21-0CA5B6F87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A8513-7CF5-AB4C-175C-64B2E17CF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5FADF-5D6D-113F-CE8A-2AB81FA29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D7D2-339A-024F-8D50-D2731D8CC79F}" type="datetimeFigureOut">
              <a:rPr lang="en-CN" smtClean="0"/>
              <a:t>2023/2/3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8A8E6-A9AA-5D4C-54A6-2A835EC3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41317-B907-03AD-D0B4-26054C4D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7199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C2A01-0DE8-E2D4-1979-900C607B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007B6-03F1-A7B7-424B-B7CB7235F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113F0-8EF5-6766-58DA-AC538E931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D7D2-339A-024F-8D50-D2731D8CC79F}" type="datetimeFigureOut">
              <a:rPr lang="en-CN" smtClean="0"/>
              <a:t>2023/2/3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165E4-6006-8C5A-1C63-825B1B329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8A7F4-CAE5-C52B-9123-2A1B9A77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240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7F720-9E2C-5D0A-BA9E-D68E9DDCC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B4D6C-3BBA-C373-1041-2B1F88501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C1EAB-9CEB-50B9-9816-C97595DBB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D7D2-339A-024F-8D50-D2731D8CC79F}" type="datetimeFigureOut">
              <a:rPr lang="en-CN" smtClean="0"/>
              <a:t>2023/2/3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C02FF-C9EC-AF81-781D-4FA4805F5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756A2-EAB3-06EB-BF0E-A9229F96D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9589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68166-0E25-3F99-E202-78B1FEDC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04903-F100-9188-E9E3-F022515D1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07138-0198-CAD4-CEF8-381EF5BAF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6804B-209B-47DC-F415-AC7C2A83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D7D2-339A-024F-8D50-D2731D8CC79F}" type="datetimeFigureOut">
              <a:rPr lang="en-CN" smtClean="0"/>
              <a:t>2023/2/3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24550-3509-CEFC-25DB-0F7F639D5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81050-4EA2-7FE5-5E62-C27D68D5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65643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D8A0-DB7A-15FD-6674-D52AFC287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4FF03-F918-775E-75BE-7F30613D3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24CAD-2F50-384C-4A8E-0529BF660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ABD9EC-BE39-6764-A729-AA86A6EBF5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EEA60-9D85-B2E1-56E4-9AED76D9B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6F17BB-31FD-E266-AADA-40D09F025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D7D2-339A-024F-8D50-D2731D8CC79F}" type="datetimeFigureOut">
              <a:rPr lang="en-CN" smtClean="0"/>
              <a:t>2023/2/3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1302DC-B89A-2746-6FC9-FF8B5AE9F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65EEA-7548-E36F-2EE4-1256E6D44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7664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4A5AE-449D-02D9-4AB1-40743BBA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801D69-4284-AEFC-50CD-F78643417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D7D2-339A-024F-8D50-D2731D8CC79F}" type="datetimeFigureOut">
              <a:rPr lang="en-CN" smtClean="0"/>
              <a:t>2023/2/3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B047F-E80A-08D5-62FE-4340FFD5D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655B2-CC3D-6743-FE11-FE05F1C99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14184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FDDC0F-5C6B-080A-59EC-CB31F9684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D7D2-339A-024F-8D50-D2731D8CC79F}" type="datetimeFigureOut">
              <a:rPr lang="en-CN" smtClean="0"/>
              <a:t>2023/2/3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9E977B-CCD4-2F05-C979-522CB91A7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9A73D-0536-8E45-F9A6-2E73B3EA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52162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8213E-6A8D-0315-B8D6-A9B78A83D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0E914-FEB2-10F7-76B1-9E25B0759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439A1-2D0D-C9DD-5583-CB66EA575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51459-C900-81C3-5183-236E0E99B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D7D2-339A-024F-8D50-D2731D8CC79F}" type="datetimeFigureOut">
              <a:rPr lang="en-CN" smtClean="0"/>
              <a:t>2023/2/3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BD035-656E-ADE2-BD12-040BC2C6A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B78CD-5258-25AE-97EF-AD511982B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71758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0CBA-4481-D6B2-D847-55D282FF9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3B11B8-45B7-1767-8E1D-22D19D0593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EE154-4AE7-17AB-D346-C51DD4294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8597A-0AFA-BF9E-57E8-DFCF93C04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D7D2-339A-024F-8D50-D2731D8CC79F}" type="datetimeFigureOut">
              <a:rPr lang="en-CN" smtClean="0"/>
              <a:t>2023/2/3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AF5A5-9CC4-B38C-A18E-943EDD093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8A5CF-E71B-1AD8-8861-10205BC2B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566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F4AE4D-AC5A-01CF-6603-D5B0B43A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0BD5F-3549-C445-9F89-3B36FD203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AF436-777A-B371-951D-AF823230F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6D7D2-339A-024F-8D50-D2731D8CC79F}" type="datetimeFigureOut">
              <a:rPr lang="en-CN" smtClean="0"/>
              <a:t>2023/2/3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6CE21-1B0B-0AA8-46A2-F44113863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39DCC-81DA-E384-B3DB-2C457EFE2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BC21D-88A6-954F-91B0-E4269725931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1760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earch?q=" TargetMode="External"/><Relationship Id="rId7" Type="http://schemas.openxmlformats.org/officeDocument/2006/relationships/hyperlink" Target="https://blog.csdn.net/Apeopl/article/details/10544936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unoob.com/docker/docker-dockerfile.html" TargetMode="External"/><Relationship Id="rId5" Type="http://schemas.openxmlformats.org/officeDocument/2006/relationships/hyperlink" Target="https://docs.docker.com/develop/develop-images/dockerfile_best-practices/" TargetMode="Externa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search?q=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damtheautomator.com/docker-cp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ECEB-11C4-6779-BEC8-48F60B3C0E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Cloud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5BF1C-5E25-D6A1-AFDA-5DFDD1E3CA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TA - 3</a:t>
            </a:r>
          </a:p>
        </p:txBody>
      </p:sp>
    </p:spTree>
    <p:extLst>
      <p:ext uri="{BB962C8B-B14F-4D97-AF65-F5344CB8AC3E}">
        <p14:creationId xmlns:p14="http://schemas.microsoft.com/office/powerpoint/2010/main" val="1061756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2C4CB-A840-A6A4-9CA2-879633C7BAB5}"/>
              </a:ext>
            </a:extLst>
          </p:cNvPr>
          <p:cNvSpPr txBox="1"/>
          <p:nvPr/>
        </p:nvSpPr>
        <p:spPr>
          <a:xfrm>
            <a:off x="873252" y="1416731"/>
            <a:ext cx="10373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3. Python编程，加入 try except机制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461C4-B31B-8EA8-4660-EA69F055E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356" y="2094468"/>
            <a:ext cx="9299288" cy="3680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4426FA-589E-2062-39E3-105D04642FFC}"/>
              </a:ext>
            </a:extLst>
          </p:cNvPr>
          <p:cNvSpPr txBox="1"/>
          <p:nvPr/>
        </p:nvSpPr>
        <p:spPr>
          <a:xfrm>
            <a:off x="873252" y="589560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深入解析mini projects的实现</a:t>
            </a:r>
          </a:p>
        </p:txBody>
      </p:sp>
    </p:spTree>
    <p:extLst>
      <p:ext uri="{BB962C8B-B14F-4D97-AF65-F5344CB8AC3E}">
        <p14:creationId xmlns:p14="http://schemas.microsoft.com/office/powerpoint/2010/main" val="392903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9A6C85-58FB-AA7C-2822-78C2E7AB7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10614"/>
            <a:ext cx="7772400" cy="4443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E759D7-CB29-6081-42A6-8728D8B3F056}"/>
              </a:ext>
            </a:extLst>
          </p:cNvPr>
          <p:cNvSpPr txBox="1"/>
          <p:nvPr/>
        </p:nvSpPr>
        <p:spPr>
          <a:xfrm>
            <a:off x="873252" y="589560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深入解析mini projects的实现</a:t>
            </a:r>
          </a:p>
        </p:txBody>
      </p:sp>
    </p:spTree>
    <p:extLst>
      <p:ext uri="{BB962C8B-B14F-4D97-AF65-F5344CB8AC3E}">
        <p14:creationId xmlns:p14="http://schemas.microsoft.com/office/powerpoint/2010/main" val="3297241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2C4CB-A840-A6A4-9CA2-879633C7BAB5}"/>
              </a:ext>
            </a:extLst>
          </p:cNvPr>
          <p:cNvSpPr txBox="1"/>
          <p:nvPr/>
        </p:nvSpPr>
        <p:spPr>
          <a:xfrm>
            <a:off x="854964" y="1138303"/>
            <a:ext cx="103738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4. explore docker's container image repository | docker hub</a:t>
            </a:r>
          </a:p>
          <a:p>
            <a:r>
              <a:rPr lang="en-CN" dirty="0"/>
              <a:t>	</a:t>
            </a:r>
            <a:r>
              <a:rPr lang="en-CN" dirty="0">
                <a:hlinkClick r:id="rId3"/>
              </a:rPr>
              <a:t>https://hub.docker.com/search?q=</a:t>
            </a:r>
            <a:endParaRPr lang="en-CN" dirty="0"/>
          </a:p>
          <a:p>
            <a:endParaRPr lang="en-CN" dirty="0"/>
          </a:p>
          <a:p>
            <a:r>
              <a:rPr lang="en-CN" dirty="0"/>
              <a:t>5. How to create your own images?</a:t>
            </a:r>
          </a:p>
          <a:p>
            <a:r>
              <a:rPr lang="en-CN" dirty="0"/>
              <a:t>	创建 dockerfile，见下图</a:t>
            </a:r>
          </a:p>
          <a:p>
            <a:r>
              <a:rPr lang="en-CN" dirty="0"/>
              <a:t>	docker build . --tag my-ubuntu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FDC27-C412-BFE9-AA6F-547435FE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98" y="2966051"/>
            <a:ext cx="10679404" cy="2552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1284F8-154B-9652-9142-B8B12344B189}"/>
              </a:ext>
            </a:extLst>
          </p:cNvPr>
          <p:cNvSpPr txBox="1"/>
          <p:nvPr/>
        </p:nvSpPr>
        <p:spPr>
          <a:xfrm>
            <a:off x="1202436" y="5719697"/>
            <a:ext cx="100263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官方说明</a:t>
            </a:r>
            <a:r>
              <a:rPr lang="zh-CN" altLang="en-US" dirty="0"/>
              <a:t>： </a:t>
            </a:r>
            <a:r>
              <a:rPr lang="en-US" altLang="zh-CN" dirty="0">
                <a:hlinkClick r:id="rId5"/>
              </a:rPr>
              <a:t>https://docs.docker.com/develop/develop-images/dockerfile_best-practices/</a:t>
            </a:r>
            <a:endParaRPr lang="en-US" altLang="zh-CN" dirty="0"/>
          </a:p>
          <a:p>
            <a:r>
              <a:rPr lang="en-US" dirty="0">
                <a:hlinkClick r:id="rId6"/>
              </a:rPr>
              <a:t>https://www.runoob.com/docker/docker-dockerfile.html</a:t>
            </a:r>
            <a:endParaRPr lang="en-CN" dirty="0"/>
          </a:p>
          <a:p>
            <a:r>
              <a:rPr lang="en-CN" dirty="0"/>
              <a:t>创建image的</a:t>
            </a:r>
            <a:r>
              <a:rPr lang="en-US" altLang="zh-CN" dirty="0"/>
              <a:t>3</a:t>
            </a:r>
            <a:r>
              <a:rPr lang="zh-CN" altLang="en-US" dirty="0"/>
              <a:t>种方法：</a:t>
            </a:r>
            <a:r>
              <a:rPr lang="en-CN" dirty="0">
                <a:hlinkClick r:id="rId7"/>
              </a:rPr>
              <a:t>https://blog.csdn.net/Apeopl/article/details/105449362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26677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4A2EBA-4D59-7B25-E54B-CEE648746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911" y="914907"/>
            <a:ext cx="9806178" cy="538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05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0BC71C-552C-C3D3-0CCE-51E7E29A9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022" y="313456"/>
            <a:ext cx="10118072" cy="654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15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EF826A-B99F-B0DF-0FE6-D4EBBCA6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190" y="1448320"/>
            <a:ext cx="7772400" cy="3961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3C101C-8D71-1884-3FB5-426E69C19BBE}"/>
              </a:ext>
            </a:extLst>
          </p:cNvPr>
          <p:cNvSpPr txBox="1"/>
          <p:nvPr/>
        </p:nvSpPr>
        <p:spPr>
          <a:xfrm>
            <a:off x="1074420" y="592574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Cloud Cluster</a:t>
            </a:r>
            <a:r>
              <a:rPr lang="zh-CN" altLang="en-US" sz="3200" dirty="0"/>
              <a:t>并行数据处理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2226422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E503C2-DC9D-E86B-1D7A-CD34B80C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362" y="1374648"/>
            <a:ext cx="7772400" cy="45152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3086D3-707F-FF20-56DA-AAC83DA76252}"/>
              </a:ext>
            </a:extLst>
          </p:cNvPr>
          <p:cNvSpPr txBox="1"/>
          <p:nvPr/>
        </p:nvSpPr>
        <p:spPr>
          <a:xfrm>
            <a:off x="1074420" y="592574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Cloud Cluster</a:t>
            </a:r>
            <a:r>
              <a:rPr lang="zh-CN" altLang="en-US" sz="3200" dirty="0"/>
              <a:t>并行数据处理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4169988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34C3AE-4033-D8BD-0A68-1BD16A9AE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058" y="1284748"/>
            <a:ext cx="9753884" cy="31958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3E8676-885C-449D-D326-F01274709095}"/>
              </a:ext>
            </a:extLst>
          </p:cNvPr>
          <p:cNvSpPr txBox="1"/>
          <p:nvPr/>
        </p:nvSpPr>
        <p:spPr>
          <a:xfrm>
            <a:off x="1074420" y="592574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Cloud Cluster</a:t>
            </a:r>
            <a:r>
              <a:rPr lang="zh-CN" altLang="en-US" sz="3200" dirty="0"/>
              <a:t>并行数据处理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3879270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930A7C-F3E2-FEF4-EF82-3CDFDFF03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792" y="42962"/>
            <a:ext cx="4364228" cy="33860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2159FB-B819-700D-C194-D9FF2EB5A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792" y="3429000"/>
            <a:ext cx="7772400" cy="31442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0C063E-4CFA-7DFB-4E29-33B9C75AF92D}"/>
              </a:ext>
            </a:extLst>
          </p:cNvPr>
          <p:cNvSpPr txBox="1"/>
          <p:nvPr/>
        </p:nvSpPr>
        <p:spPr>
          <a:xfrm>
            <a:off x="6890004" y="501134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Cloud Cluster</a:t>
            </a:r>
            <a:r>
              <a:rPr lang="zh-CN" altLang="en-US" sz="3200" dirty="0"/>
              <a:t>并行数据处理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3165835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17319C-E881-6A93-24DB-A00143BA1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0979"/>
            <a:ext cx="7772400" cy="4668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647CB2-443C-44BA-8646-C0B6093A2363}"/>
              </a:ext>
            </a:extLst>
          </p:cNvPr>
          <p:cNvSpPr txBox="1"/>
          <p:nvPr/>
        </p:nvSpPr>
        <p:spPr>
          <a:xfrm>
            <a:off x="1074420" y="592574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Cloud Cluster</a:t>
            </a:r>
            <a:r>
              <a:rPr lang="zh-CN" altLang="en-US" sz="3200" dirty="0"/>
              <a:t>并行数据处理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359176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2C4CB-A840-A6A4-9CA2-879633C7BAB5}"/>
              </a:ext>
            </a:extLst>
          </p:cNvPr>
          <p:cNvSpPr txBox="1"/>
          <p:nvPr/>
        </p:nvSpPr>
        <p:spPr>
          <a:xfrm>
            <a:off x="854964" y="1138303"/>
            <a:ext cx="1037386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400" dirty="0"/>
              <a:t>0. 讲解 Quiz-1</a:t>
            </a:r>
            <a:r>
              <a:rPr lang="zh-CN" altLang="en-US" sz="2400" dirty="0"/>
              <a:t>，答疑</a:t>
            </a:r>
            <a:endParaRPr lang="en-CN" sz="2400" dirty="0"/>
          </a:p>
          <a:p>
            <a:r>
              <a:rPr lang="en-CN" sz="2400" dirty="0"/>
              <a:t>1. docker run -it centos sh/bash 这里bash和sh有什么含义，有什么差异？</a:t>
            </a:r>
          </a:p>
          <a:p>
            <a:r>
              <a:rPr lang="en-CN" sz="2400" dirty="0"/>
              <a:t>2. 深入解析mini projects的实现</a:t>
            </a:r>
          </a:p>
          <a:p>
            <a:r>
              <a:rPr lang="en-CN" sz="2400" dirty="0"/>
              <a:t>3. python编程，加入 try except机制</a:t>
            </a:r>
          </a:p>
          <a:p>
            <a:r>
              <a:rPr lang="en-CN" sz="2400" dirty="0"/>
              <a:t>4. Image Repository: explore docker's container image repository</a:t>
            </a:r>
          </a:p>
          <a:p>
            <a:r>
              <a:rPr lang="en-CN" sz="2400" dirty="0"/>
              <a:t>	</a:t>
            </a:r>
            <a:r>
              <a:rPr lang="en-CN" sz="2400" dirty="0">
                <a:hlinkClick r:id="rId3"/>
              </a:rPr>
              <a:t>https://hub.docker.com/search?q=</a:t>
            </a:r>
            <a:endParaRPr lang="en-CN" sz="2400" dirty="0"/>
          </a:p>
          <a:p>
            <a:r>
              <a:rPr lang="en-CN" sz="2400" dirty="0"/>
              <a:t>5. 创建 images</a:t>
            </a:r>
          </a:p>
          <a:p>
            <a:r>
              <a:rPr lang="en-US" altLang="zh-CN" sz="2400" dirty="0"/>
              <a:t>6.</a:t>
            </a:r>
            <a:r>
              <a:rPr lang="zh-CN" altLang="en-US" sz="2400" dirty="0"/>
              <a:t> </a:t>
            </a:r>
            <a:r>
              <a:rPr lang="en-US" altLang="zh-CN" sz="2400" dirty="0"/>
              <a:t>Cloud Cluster</a:t>
            </a:r>
            <a:r>
              <a:rPr lang="zh-CN" altLang="en-US" sz="2400" dirty="0"/>
              <a:t>并行数据处理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91706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8A1F8-72D4-379A-AA1C-813DD5DF2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540" y="1394460"/>
            <a:ext cx="7772400" cy="51892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DD4060-D7E8-D8FA-8E90-3F09A19D64E7}"/>
              </a:ext>
            </a:extLst>
          </p:cNvPr>
          <p:cNvSpPr txBox="1"/>
          <p:nvPr/>
        </p:nvSpPr>
        <p:spPr>
          <a:xfrm>
            <a:off x="1074420" y="592574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Cloud Cluster</a:t>
            </a:r>
            <a:r>
              <a:rPr lang="zh-CN" altLang="en-US" sz="3200" dirty="0"/>
              <a:t>并行数据处理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3457249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6E3B65-F13E-30CB-3B05-4AD7B1E82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79880"/>
            <a:ext cx="7772400" cy="4493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BE971B-EA98-5BE2-4568-1C81F0B7994F}"/>
              </a:ext>
            </a:extLst>
          </p:cNvPr>
          <p:cNvSpPr txBox="1"/>
          <p:nvPr/>
        </p:nvSpPr>
        <p:spPr>
          <a:xfrm>
            <a:off x="1074420" y="592574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Cloud Cluster</a:t>
            </a:r>
            <a:r>
              <a:rPr lang="zh-CN" altLang="en-US" sz="3200" dirty="0"/>
              <a:t>并行数据处理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3218648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2CA53F-E27C-93D8-086B-33D9216AA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46276"/>
            <a:ext cx="7772400" cy="4438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DB7F85-1F73-BE05-FCBF-4C8C7281EE6D}"/>
              </a:ext>
            </a:extLst>
          </p:cNvPr>
          <p:cNvSpPr txBox="1"/>
          <p:nvPr/>
        </p:nvSpPr>
        <p:spPr>
          <a:xfrm>
            <a:off x="1074420" y="592574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Cloud Cluster</a:t>
            </a:r>
            <a:r>
              <a:rPr lang="zh-CN" altLang="en-US" sz="3200" dirty="0"/>
              <a:t>并行数据处理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3792405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B660FC-A59F-2E4F-40E1-18066DAB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102" y="949884"/>
            <a:ext cx="7772400" cy="4438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0D2C53-DFAF-97CE-2143-4892CE73C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102" y="5388003"/>
            <a:ext cx="7772400" cy="1469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347FDA-11D4-9EF4-5C29-BE9DF07E28B8}"/>
              </a:ext>
            </a:extLst>
          </p:cNvPr>
          <p:cNvSpPr txBox="1"/>
          <p:nvPr/>
        </p:nvSpPr>
        <p:spPr>
          <a:xfrm>
            <a:off x="1074420" y="592574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Cloud Cluster</a:t>
            </a:r>
            <a:r>
              <a:rPr lang="zh-CN" altLang="en-US" sz="3200" dirty="0"/>
              <a:t>并行数据处理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2026176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799EF6-56B9-041E-030A-58D1994A97DF}"/>
              </a:ext>
            </a:extLst>
          </p:cNvPr>
          <p:cNvSpPr txBox="1"/>
          <p:nvPr/>
        </p:nvSpPr>
        <p:spPr>
          <a:xfrm>
            <a:off x="1659636" y="5506688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mode 3, </a:t>
            </a:r>
            <a:r>
              <a:rPr lang="en-US" dirty="0" err="1"/>
              <a:t>然后分到不同的containe处理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D5E1E-2099-B6D0-6DE8-7EA7C4CEC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24" y="1891811"/>
            <a:ext cx="6299708" cy="33987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2430D3-E213-BEB2-8BCA-82C2F0126130}"/>
              </a:ext>
            </a:extLst>
          </p:cNvPr>
          <p:cNvSpPr txBox="1"/>
          <p:nvPr/>
        </p:nvSpPr>
        <p:spPr>
          <a:xfrm>
            <a:off x="1074420" y="592574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Cloud Cluster</a:t>
            </a:r>
            <a:r>
              <a:rPr lang="zh-CN" altLang="en-US" sz="3200" dirty="0"/>
              <a:t>并行数据处理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2563488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799EF6-56B9-041E-030A-58D1994A97DF}"/>
              </a:ext>
            </a:extLst>
          </p:cNvPr>
          <p:cNvSpPr txBox="1"/>
          <p:nvPr/>
        </p:nvSpPr>
        <p:spPr>
          <a:xfrm>
            <a:off x="1087988" y="1112258"/>
            <a:ext cx="6099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Docker volume ls</a:t>
            </a:r>
          </a:p>
          <a:p>
            <a:r>
              <a:rPr lang="en-US" dirty="0"/>
              <a:t>Docker create volume </a:t>
            </a:r>
          </a:p>
          <a:p>
            <a:r>
              <a:rPr lang="en-US" dirty="0"/>
              <a:t>Docker run –it -v my-data:/home my-ubuntu bash</a:t>
            </a:r>
          </a:p>
          <a:p>
            <a:r>
              <a:rPr lang="en-US" dirty="0"/>
              <a:t>Docker cp </a:t>
            </a:r>
            <a:r>
              <a:rPr lang="en-US" dirty="0" err="1"/>
              <a:t>xx.py</a:t>
            </a:r>
            <a:r>
              <a:rPr lang="en-US" dirty="0"/>
              <a:t> [container-name/id]:/home/[path]/…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20C638-8C2D-6BDC-2AD1-6726E80C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01" y="2823210"/>
            <a:ext cx="11240770" cy="1211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D05CB7-3C77-2A40-45E7-BFA319DC9FA6}"/>
              </a:ext>
            </a:extLst>
          </p:cNvPr>
          <p:cNvSpPr txBox="1"/>
          <p:nvPr/>
        </p:nvSpPr>
        <p:spPr>
          <a:xfrm>
            <a:off x="1088578" y="4925339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参考阅读</a:t>
            </a:r>
            <a:r>
              <a:rPr lang="zh-CN" altLang="en-US" dirty="0"/>
              <a:t>：</a:t>
            </a:r>
            <a:r>
              <a:rPr lang="en-CN" dirty="0">
                <a:hlinkClick r:id="rId4"/>
              </a:rPr>
              <a:t>https://adamtheautomator.com/docker-cp/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11353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233D77-B858-3330-356B-E952FA081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545" y="1478533"/>
            <a:ext cx="7280910" cy="4643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88FD87-9C51-1AA8-CD43-B577612AF3EE}"/>
              </a:ext>
            </a:extLst>
          </p:cNvPr>
          <p:cNvSpPr txBox="1"/>
          <p:nvPr/>
        </p:nvSpPr>
        <p:spPr>
          <a:xfrm>
            <a:off x="873252" y="589560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深入解析mini projects的实现</a:t>
            </a:r>
          </a:p>
        </p:txBody>
      </p:sp>
    </p:spTree>
    <p:extLst>
      <p:ext uri="{BB962C8B-B14F-4D97-AF65-F5344CB8AC3E}">
        <p14:creationId xmlns:p14="http://schemas.microsoft.com/office/powerpoint/2010/main" val="2752149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F95321-D82E-A479-D973-F0E3A8EFA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051" y="1385316"/>
            <a:ext cx="8147897" cy="46314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64105-B715-651D-CDE3-6834D0D18C1C}"/>
              </a:ext>
            </a:extLst>
          </p:cNvPr>
          <p:cNvSpPr txBox="1"/>
          <p:nvPr/>
        </p:nvSpPr>
        <p:spPr>
          <a:xfrm>
            <a:off x="873252" y="589560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深入解析mini projects的实现</a:t>
            </a:r>
          </a:p>
        </p:txBody>
      </p:sp>
    </p:spTree>
    <p:extLst>
      <p:ext uri="{BB962C8B-B14F-4D97-AF65-F5344CB8AC3E}">
        <p14:creationId xmlns:p14="http://schemas.microsoft.com/office/powerpoint/2010/main" val="332274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AFA2F8-0AE8-582D-F6E3-3CFDEAE9F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03685"/>
            <a:ext cx="7772400" cy="5454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25BDF7-9169-DE59-879C-64DAC8CC35BC}"/>
              </a:ext>
            </a:extLst>
          </p:cNvPr>
          <p:cNvSpPr txBox="1"/>
          <p:nvPr/>
        </p:nvSpPr>
        <p:spPr>
          <a:xfrm>
            <a:off x="873252" y="589560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深入解析mini projects的实现</a:t>
            </a:r>
          </a:p>
        </p:txBody>
      </p:sp>
    </p:spTree>
    <p:extLst>
      <p:ext uri="{BB962C8B-B14F-4D97-AF65-F5344CB8AC3E}">
        <p14:creationId xmlns:p14="http://schemas.microsoft.com/office/powerpoint/2010/main" val="162616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36A1D5-C3D3-9EC2-52FC-B022F7AC0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03685"/>
            <a:ext cx="7772400" cy="5454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9511DA-C0C1-C440-D921-DEC74CE4C276}"/>
              </a:ext>
            </a:extLst>
          </p:cNvPr>
          <p:cNvSpPr txBox="1"/>
          <p:nvPr/>
        </p:nvSpPr>
        <p:spPr>
          <a:xfrm>
            <a:off x="873252" y="589560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深入解析mini projects的实现</a:t>
            </a:r>
          </a:p>
        </p:txBody>
      </p:sp>
    </p:spTree>
    <p:extLst>
      <p:ext uri="{BB962C8B-B14F-4D97-AF65-F5344CB8AC3E}">
        <p14:creationId xmlns:p14="http://schemas.microsoft.com/office/powerpoint/2010/main" val="1160672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937503-3C03-55F4-017B-0C2CC2F75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03101"/>
            <a:ext cx="7772400" cy="5454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923486-4158-FB7D-35EA-A46DABBC8557}"/>
              </a:ext>
            </a:extLst>
          </p:cNvPr>
          <p:cNvSpPr txBox="1"/>
          <p:nvPr/>
        </p:nvSpPr>
        <p:spPr>
          <a:xfrm>
            <a:off x="873252" y="589560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深入解析mini projects的实现</a:t>
            </a:r>
          </a:p>
        </p:txBody>
      </p:sp>
    </p:spTree>
    <p:extLst>
      <p:ext uri="{BB962C8B-B14F-4D97-AF65-F5344CB8AC3E}">
        <p14:creationId xmlns:p14="http://schemas.microsoft.com/office/powerpoint/2010/main" val="691789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E0E117-0FAB-C6A5-031E-F88F72002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74335"/>
            <a:ext cx="7772400" cy="54543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A8874F-B82F-69DE-4098-CC3389414F9A}"/>
              </a:ext>
            </a:extLst>
          </p:cNvPr>
          <p:cNvSpPr txBox="1"/>
          <p:nvPr/>
        </p:nvSpPr>
        <p:spPr>
          <a:xfrm>
            <a:off x="873252" y="589560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深入解析mini projects的实现</a:t>
            </a:r>
          </a:p>
        </p:txBody>
      </p:sp>
    </p:spTree>
    <p:extLst>
      <p:ext uri="{BB962C8B-B14F-4D97-AF65-F5344CB8AC3E}">
        <p14:creationId xmlns:p14="http://schemas.microsoft.com/office/powerpoint/2010/main" val="984878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5D795E-2F6A-1299-21AD-1FB2C20CA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19426"/>
            <a:ext cx="7772400" cy="5038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DA4339-30FB-C5A9-9F84-ECF9AA99B712}"/>
              </a:ext>
            </a:extLst>
          </p:cNvPr>
          <p:cNvSpPr txBox="1"/>
          <p:nvPr/>
        </p:nvSpPr>
        <p:spPr>
          <a:xfrm>
            <a:off x="1627632" y="1298448"/>
            <a:ext cx="287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cm.</a:t>
            </a:r>
            <a:r>
              <a:rPr lang="en-US" dirty="0"/>
              <a:t>p</a:t>
            </a:r>
            <a:r>
              <a:rPr lang="en-CN" dirty="0"/>
              <a:t>y</a:t>
            </a:r>
            <a:r>
              <a:rPr lang="zh-CN" altLang="en-US" dirty="0"/>
              <a:t> 部分代码结构示例：</a:t>
            </a: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CFA79-5C73-34C7-0FC9-910376D1815D}"/>
              </a:ext>
            </a:extLst>
          </p:cNvPr>
          <p:cNvSpPr txBox="1"/>
          <p:nvPr/>
        </p:nvSpPr>
        <p:spPr>
          <a:xfrm>
            <a:off x="873252" y="589560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深入解析mini projects的实现</a:t>
            </a:r>
          </a:p>
        </p:txBody>
      </p:sp>
    </p:spTree>
    <p:extLst>
      <p:ext uri="{BB962C8B-B14F-4D97-AF65-F5344CB8AC3E}">
        <p14:creationId xmlns:p14="http://schemas.microsoft.com/office/powerpoint/2010/main" val="3965960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598</Words>
  <Application>Microsoft Macintosh PowerPoint</Application>
  <PresentationFormat>Widescreen</PresentationFormat>
  <Paragraphs>99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Helvetica Neue</vt:lpstr>
      <vt:lpstr>Office Theme</vt:lpstr>
      <vt:lpstr>Cloud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Microsoft Office User</dc:creator>
  <cp:lastModifiedBy>Microsoft Office User</cp:lastModifiedBy>
  <cp:revision>44</cp:revision>
  <dcterms:created xsi:type="dcterms:W3CDTF">2023-01-26T11:42:04Z</dcterms:created>
  <dcterms:modified xsi:type="dcterms:W3CDTF">2023-02-03T03:11:44Z</dcterms:modified>
</cp:coreProperties>
</file>